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4" r:id="rId4"/>
    <p:sldId id="283" r:id="rId5"/>
    <p:sldId id="259" r:id="rId6"/>
    <p:sldId id="268" r:id="rId7"/>
    <p:sldId id="269" r:id="rId8"/>
    <p:sldId id="270" r:id="rId9"/>
    <p:sldId id="271" r:id="rId10"/>
    <p:sldId id="272" r:id="rId11"/>
    <p:sldId id="263" r:id="rId12"/>
    <p:sldId id="286" r:id="rId13"/>
    <p:sldId id="284" r:id="rId14"/>
    <p:sldId id="285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>
        <p:scale>
          <a:sx n="50" d="100"/>
          <a:sy n="50" d="100"/>
        </p:scale>
        <p:origin x="-191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365" y="527605"/>
            <a:ext cx="8182570" cy="1221640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49245"/>
            <a:ext cx="6400800" cy="9162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17124" cy="1143000"/>
          </a:xfrm>
        </p:spPr>
        <p:txBody>
          <a:bodyPr/>
          <a:lstStyle/>
          <a:p>
            <a:r>
              <a:rPr lang="en-US" dirty="0" smtClean="0"/>
              <a:t>Screens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20" y="1666897"/>
            <a:ext cx="2554678" cy="451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66897"/>
            <a:ext cx="2686520" cy="45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6897"/>
            <a:ext cx="2664296" cy="45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982" y="274638"/>
            <a:ext cx="7616702" cy="1143000"/>
          </a:xfrm>
        </p:spPr>
        <p:txBody>
          <a:bodyPr/>
          <a:lstStyle/>
          <a:p>
            <a:pPr algn="l"/>
            <a:r>
              <a:rPr lang="en-US" dirty="0" smtClean="0"/>
              <a:t>Screens – continue</a:t>
            </a:r>
            <a:endParaRPr lang="en-US" dirty="0"/>
          </a:p>
        </p:txBody>
      </p:sp>
      <p:pic>
        <p:nvPicPr>
          <p:cNvPr id="5123" name="Picture 3" descr="C:\Users\do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56252"/>
            <a:ext cx="2451300" cy="41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r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1766"/>
            <a:ext cx="2414605" cy="42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2" y="1841766"/>
            <a:ext cx="2520280" cy="41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73108" cy="1143000"/>
          </a:xfrm>
        </p:spPr>
        <p:txBody>
          <a:bodyPr/>
          <a:lstStyle/>
          <a:p>
            <a:pPr algn="l"/>
            <a:r>
              <a:rPr lang="en-US" dirty="0" smtClean="0"/>
              <a:t>Screens – continue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2952328" cy="48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556792"/>
            <a:ext cx="3024335" cy="48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10426"/>
            <a:ext cx="7545116" cy="1143000"/>
          </a:xfrm>
        </p:spPr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557783"/>
            <a:ext cx="8388424" cy="3456384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3300" b="1" dirty="0" smtClean="0">
                <a:latin typeface="+mn-lt"/>
                <a:cs typeface="+mn-cs"/>
              </a:rPr>
              <a:t>Where to begin?</a:t>
            </a:r>
          </a:p>
          <a:p>
            <a:pPr marL="0" indent="0" algn="l" rtl="0">
              <a:buNone/>
            </a:pPr>
            <a:endParaRPr lang="en-US" sz="3300" b="1" dirty="0" smtClean="0">
              <a:latin typeface="+mn-lt"/>
              <a:cs typeface="+mn-cs"/>
            </a:endParaRPr>
          </a:p>
          <a:p>
            <a:pPr algn="l" rtl="0"/>
            <a:r>
              <a:rPr lang="en-US" sz="3300" b="1" dirty="0" smtClean="0">
                <a:latin typeface="+mn-lt"/>
                <a:cs typeface="+mn-cs"/>
              </a:rPr>
              <a:t>How to recognize flat foot.</a:t>
            </a:r>
          </a:p>
          <a:p>
            <a:pPr algn="l" rtl="0"/>
            <a:r>
              <a:rPr lang="en-US" sz="3300" b="1" dirty="0" smtClean="0">
                <a:latin typeface="+mn-lt"/>
                <a:cs typeface="+mn-cs"/>
              </a:rPr>
              <a:t>How image processing works(no information about feet at all).</a:t>
            </a:r>
          </a:p>
          <a:p>
            <a:pPr algn="l" rtl="0"/>
            <a:r>
              <a:rPr lang="en-US" sz="3300" b="1" dirty="0" smtClean="0">
                <a:latin typeface="+mn-lt"/>
                <a:cs typeface="+mn-cs"/>
              </a:rPr>
              <a:t>Learning machine learning.</a:t>
            </a:r>
          </a:p>
          <a:p>
            <a:pPr algn="l" rtl="0"/>
            <a:r>
              <a:rPr lang="en-US" sz="3300" b="1" dirty="0">
                <a:latin typeface="+mn-lt"/>
                <a:cs typeface="+mn-cs"/>
              </a:rPr>
              <a:t>How many, and which parameters do we need to extract from the foot image</a:t>
            </a:r>
            <a:endParaRPr lang="en-US" sz="3300" b="1" dirty="0" smtClean="0">
              <a:latin typeface="+mn-lt"/>
              <a:cs typeface="+mn-cs"/>
            </a:endParaRPr>
          </a:p>
          <a:p>
            <a:pPr marL="0" indent="0" algn="l" rtl="0">
              <a:buNone/>
            </a:pPr>
            <a:endParaRPr lang="en-US" b="1" dirty="0" smtClean="0"/>
          </a:p>
        </p:txBody>
      </p:sp>
      <p:pic>
        <p:nvPicPr>
          <p:cNvPr id="2050" name="Picture 2" descr="C:\Users\dor\Desktop\headache3_jupiter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6240"/>
            <a:ext cx="2051720" cy="15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10426"/>
            <a:ext cx="7545116" cy="1143000"/>
          </a:xfrm>
        </p:spPr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6908" y="1268760"/>
            <a:ext cx="8388424" cy="34563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Getting started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700" y="2060848"/>
            <a:ext cx="7110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How to extract the </a:t>
            </a:r>
            <a:r>
              <a:rPr lang="en-US" sz="2800" b="1" dirty="0" smtClean="0">
                <a:solidFill>
                  <a:schemeClr val="bg1"/>
                </a:solidFill>
              </a:rPr>
              <a:t>height and </a:t>
            </a:r>
            <a:r>
              <a:rPr lang="en-US" sz="2800" b="1" dirty="0">
                <a:solidFill>
                  <a:schemeClr val="bg1"/>
                </a:solidFill>
              </a:rPr>
              <a:t>the length of the foot </a:t>
            </a:r>
            <a:r>
              <a:rPr lang="en-US" sz="2800" b="1" dirty="0" smtClean="0">
                <a:solidFill>
                  <a:schemeClr val="bg1"/>
                </a:solidFill>
              </a:rPr>
              <a:t>arch(lack of foot image processing).</a:t>
            </a: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Achieving </a:t>
            </a:r>
            <a:r>
              <a:rPr lang="en-US" sz="2800" b="1" dirty="0">
                <a:solidFill>
                  <a:schemeClr val="bg1"/>
                </a:solidFill>
              </a:rPr>
              <a:t>enough images to add to the ML database.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Database row size is smaller then we needed.</a:t>
            </a:r>
          </a:p>
        </p:txBody>
      </p:sp>
      <p:pic>
        <p:nvPicPr>
          <p:cNvPr id="3074" name="Picture 2" descr="C:\Users\dor\Desktop\1-1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19" y="4892080"/>
            <a:ext cx="2621227" cy="19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17124" cy="1143000"/>
          </a:xfrm>
        </p:spPr>
        <p:txBody>
          <a:bodyPr/>
          <a:lstStyle/>
          <a:p>
            <a:r>
              <a:rPr lang="en-US" dirty="0"/>
              <a:t>Some more difficulties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1700808"/>
            <a:ext cx="7905156" cy="420373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latin typeface="+mn-lt"/>
              </a:rPr>
              <a:t>	</a:t>
            </a:r>
          </a:p>
          <a:p>
            <a:pPr algn="l" rtl="0"/>
            <a:r>
              <a:rPr lang="en-US" b="1" dirty="0" smtClean="0">
                <a:latin typeface="+mn-lt"/>
              </a:rPr>
              <a:t>Sending image to the server using JSON, not always works.</a:t>
            </a:r>
            <a:endParaRPr lang="en-US" b="1" dirty="0">
              <a:latin typeface="+mn-lt"/>
            </a:endParaRPr>
          </a:p>
          <a:p>
            <a:pPr algn="l" rtl="0"/>
            <a:r>
              <a:rPr lang="en-US" b="1" dirty="0" smtClean="0">
                <a:latin typeface="+mn-lt"/>
              </a:rPr>
              <a:t>How to use the BLOB storage.</a:t>
            </a:r>
            <a:endParaRPr lang="en-US" b="1" dirty="0">
              <a:latin typeface="+mn-lt"/>
            </a:endParaRPr>
          </a:p>
          <a:p>
            <a:pPr algn="l" rtl="0"/>
            <a:r>
              <a:rPr lang="en-US" b="1" dirty="0" smtClean="0">
                <a:latin typeface="+mn-lt"/>
              </a:rPr>
              <a:t>Dealing with slow uploading speed.</a:t>
            </a:r>
          </a:p>
          <a:p>
            <a:pPr algn="l" rtl="0"/>
            <a:r>
              <a:rPr lang="en-US" b="1" dirty="0" smtClean="0">
                <a:latin typeface="+mn-lt"/>
              </a:rPr>
              <a:t>How to </a:t>
            </a:r>
            <a:r>
              <a:rPr lang="en-US" b="1" dirty="0">
                <a:latin typeface="+mn-lt"/>
              </a:rPr>
              <a:t>use threads and </a:t>
            </a:r>
            <a:r>
              <a:rPr lang="en-US" b="1" dirty="0" smtClean="0">
                <a:latin typeface="+mn-lt"/>
              </a:rPr>
              <a:t>distribution of the image to smaller chunks, to achieve faster upload.</a:t>
            </a:r>
            <a:endParaRPr lang="en-US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55190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prstClr val="white"/>
                </a:solidFill>
                <a:latin typeface="Microsoft New Tai Lue" pitchFamily="34" charset="0"/>
                <a:cs typeface="Microsoft New Tai Lue" pitchFamily="34" charset="0"/>
              </a:rPr>
              <a:t>Sending the image to the server</a:t>
            </a:r>
          </a:p>
        </p:txBody>
      </p:sp>
    </p:spTree>
    <p:extLst>
      <p:ext uri="{BB962C8B-B14F-4D97-AF65-F5344CB8AC3E}">
        <p14:creationId xmlns:p14="http://schemas.microsoft.com/office/powerpoint/2010/main" val="533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451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many, many </a:t>
            </a:r>
            <a:r>
              <a:rPr lang="en-US" dirty="0" smtClean="0"/>
              <a:t>more </a:t>
            </a:r>
            <a:r>
              <a:rPr lang="en-US" dirty="0"/>
              <a:t>difficulties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443836"/>
            <a:ext cx="7473108" cy="427574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latin typeface="+mn-lt"/>
              </a:rPr>
              <a:t>Unsupported </a:t>
            </a:r>
            <a:r>
              <a:rPr lang="en-US" sz="3200" b="1" dirty="0">
                <a:latin typeface="+mn-lt"/>
              </a:rPr>
              <a:t>modules in Microsoft 8.1.</a:t>
            </a:r>
          </a:p>
          <a:p>
            <a:pPr algn="l" rtl="0"/>
            <a:r>
              <a:rPr lang="en-US" sz="3200" b="1" dirty="0">
                <a:latin typeface="+mn-lt"/>
              </a:rPr>
              <a:t>Working with camera – only front camera works, low resolution, retaking a picture.</a:t>
            </a:r>
          </a:p>
          <a:p>
            <a:pPr algn="l" rtl="0"/>
            <a:r>
              <a:rPr lang="en-US" sz="3200" b="1" dirty="0">
                <a:latin typeface="+mn-lt"/>
              </a:rPr>
              <a:t>Back button crashes</a:t>
            </a:r>
          </a:p>
          <a:p>
            <a:pPr algn="l" rtl="0"/>
            <a:r>
              <a:rPr lang="en-US" sz="3200" b="1" dirty="0">
                <a:latin typeface="+mn-lt"/>
              </a:rPr>
              <a:t>Designing the app.</a:t>
            </a: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76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6710784" cy="11430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390916"/>
            <a:ext cx="6710784" cy="4275740"/>
          </a:xfrm>
        </p:spPr>
        <p:txBody>
          <a:bodyPr/>
          <a:lstStyle/>
          <a:p>
            <a:pPr algn="l" rtl="0"/>
            <a:r>
              <a:rPr lang="en-US" b="1" dirty="0" smtClean="0">
                <a:latin typeface="+mn-lt"/>
              </a:rPr>
              <a:t>difficulty </a:t>
            </a:r>
            <a:r>
              <a:rPr lang="en-US" b="1" dirty="0">
                <a:latin typeface="+mn-lt"/>
              </a:rPr>
              <a:t>in </a:t>
            </a:r>
            <a:r>
              <a:rPr lang="en-US" b="1" dirty="0" smtClean="0">
                <a:latin typeface="+mn-lt"/>
              </a:rPr>
              <a:t>explaining users how </a:t>
            </a:r>
            <a:r>
              <a:rPr lang="en-US" b="1" dirty="0">
                <a:latin typeface="+mn-lt"/>
              </a:rPr>
              <a:t>to take the picture </a:t>
            </a:r>
            <a:r>
              <a:rPr lang="en-US" b="1" dirty="0" smtClean="0">
                <a:latin typeface="+mn-lt"/>
              </a:rPr>
              <a:t>right.</a:t>
            </a:r>
          </a:p>
          <a:p>
            <a:pPr algn="l" rtl="0"/>
            <a:r>
              <a:rPr lang="en-US" b="1" dirty="0" smtClean="0">
                <a:latin typeface="+mn-lt"/>
              </a:rPr>
              <a:t>In </a:t>
            </a:r>
            <a:r>
              <a:rPr lang="en-US" b="1" dirty="0">
                <a:latin typeface="+mn-lt"/>
              </a:rPr>
              <a:t>order that the app will be widely used, we need high percentages of s</a:t>
            </a:r>
            <a:r>
              <a:rPr lang="en-US" b="1" dirty="0" smtClean="0">
                <a:latin typeface="+mn-lt"/>
              </a:rPr>
              <a:t>uccessful </a:t>
            </a:r>
            <a:r>
              <a:rPr lang="en-US" b="1" dirty="0">
                <a:latin typeface="+mn-lt"/>
              </a:rPr>
              <a:t>labeling.</a:t>
            </a:r>
            <a:endParaRPr lang="en-US" b="1" dirty="0" smtClean="0">
              <a:latin typeface="+mn-lt"/>
            </a:endParaRP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76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oa\Desktop\microsoft proj\icons\ted-cruz-takes-als-ice-bucket-challe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2360805" cy="1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45116" cy="1143000"/>
          </a:xfrm>
        </p:spPr>
        <p:txBody>
          <a:bodyPr/>
          <a:lstStyle/>
          <a:p>
            <a:pPr rtl="0"/>
            <a:r>
              <a:rPr lang="en-US" dirty="0" smtClean="0"/>
              <a:t>In the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443836"/>
            <a:ext cx="7401100" cy="4275740"/>
          </a:xfrm>
        </p:spPr>
        <p:txBody>
          <a:bodyPr/>
          <a:lstStyle/>
          <a:p>
            <a:pPr algn="l" rtl="0"/>
            <a:r>
              <a:rPr lang="en-US" b="1" dirty="0" smtClean="0">
                <a:latin typeface="+mn-lt"/>
              </a:rPr>
              <a:t>Support high arch detection</a:t>
            </a:r>
          </a:p>
          <a:p>
            <a:pPr algn="l" rtl="0"/>
            <a:r>
              <a:rPr lang="en-US" b="1" dirty="0">
                <a:latin typeface="+mn-lt"/>
              </a:rPr>
              <a:t>Support</a:t>
            </a:r>
            <a:r>
              <a:rPr lang="en-US" b="1" dirty="0" smtClean="0">
                <a:latin typeface="+mn-lt"/>
              </a:rPr>
              <a:t> foot pronation detection</a:t>
            </a:r>
          </a:p>
          <a:p>
            <a:pPr algn="l" rtl="0"/>
            <a:r>
              <a:rPr lang="en-US" b="1" dirty="0">
                <a:latin typeface="+mn-lt"/>
              </a:rPr>
              <a:t>Appropriate specialist referral, depending on the </a:t>
            </a:r>
            <a:r>
              <a:rPr lang="en-US" b="1" dirty="0" smtClean="0">
                <a:latin typeface="+mn-lt"/>
              </a:rPr>
              <a:t>diagnose</a:t>
            </a:r>
          </a:p>
          <a:p>
            <a:pPr algn="l" rtl="0"/>
            <a:r>
              <a:rPr lang="en-US" b="1" dirty="0" smtClean="0">
                <a:latin typeface="+mn-lt"/>
              </a:rPr>
              <a:t>Support other platforms(</a:t>
            </a:r>
            <a:r>
              <a:rPr lang="en-US" b="1" dirty="0" err="1" smtClean="0">
                <a:latin typeface="+mn-lt"/>
              </a:rPr>
              <a:t>android,ios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76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oa\Desktop\microsoft proj\icon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45116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608512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/>
              <a:t>A flat foot is a very common problem among the population. 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May cause </a:t>
            </a:r>
            <a:r>
              <a:rPr lang="en-US" sz="2400" b="1" dirty="0"/>
              <a:t>back problems, knee, and even </a:t>
            </a:r>
            <a:r>
              <a:rPr lang="en-US" sz="2400" b="1" dirty="0" smtClean="0"/>
              <a:t>disability</a:t>
            </a:r>
          </a:p>
          <a:p>
            <a:pPr algn="l" rtl="0"/>
            <a:r>
              <a:rPr lang="en-US" sz="2400" b="1" dirty="0" smtClean="0"/>
              <a:t>People </a:t>
            </a:r>
            <a:r>
              <a:rPr lang="en-US" sz="2400" b="1" dirty="0"/>
              <a:t>do not test for flat foot as part of routine checks </a:t>
            </a:r>
            <a:r>
              <a:rPr lang="en-US" sz="2400" b="1" dirty="0" smtClean="0"/>
              <a:t>and can </a:t>
            </a:r>
            <a:r>
              <a:rPr lang="en-US" sz="2400" b="1" dirty="0"/>
              <a:t>go a lifetime without </a:t>
            </a:r>
            <a:r>
              <a:rPr lang="en-US" sz="2400" b="1" dirty="0" smtClean="0"/>
              <a:t>diagnose</a:t>
            </a:r>
          </a:p>
          <a:p>
            <a:pPr algn="l" rtl="0"/>
            <a:r>
              <a:rPr lang="en-US" sz="2400" b="1" dirty="0" smtClean="0"/>
              <a:t>Therefore, we find </a:t>
            </a:r>
            <a:r>
              <a:rPr lang="en-US" sz="2400" b="1" dirty="0"/>
              <a:t>it important to </a:t>
            </a:r>
            <a:r>
              <a:rPr lang="en-US" sz="2400" b="1" dirty="0" smtClean="0"/>
              <a:t>create an application who could give quick platform to check for flat foot.</a:t>
            </a:r>
          </a:p>
        </p:txBody>
      </p:sp>
    </p:spTree>
    <p:extLst>
      <p:ext uri="{BB962C8B-B14F-4D97-AF65-F5344CB8AC3E}">
        <p14:creationId xmlns:p14="http://schemas.microsoft.com/office/powerpoint/2010/main" val="35902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45116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752528"/>
          </a:xfrm>
        </p:spPr>
        <p:txBody>
          <a:bodyPr/>
          <a:lstStyle/>
          <a:p>
            <a:pPr algn="l" rtl="0"/>
            <a:endParaRPr lang="en-US" sz="2000" b="1" dirty="0" smtClean="0">
              <a:cs typeface="+mj-cs"/>
            </a:endParaRPr>
          </a:p>
          <a:p>
            <a:pPr algn="l" rtl="0"/>
            <a:r>
              <a:rPr lang="en-US" b="1" dirty="0" smtClean="0">
                <a:cs typeface="+mj-cs"/>
              </a:rPr>
              <a:t>Created </a:t>
            </a:r>
            <a:r>
              <a:rPr lang="en-US" b="1" dirty="0">
                <a:cs typeface="+mj-cs"/>
              </a:rPr>
              <a:t>a </a:t>
            </a:r>
            <a:r>
              <a:rPr lang="en-US" b="1" dirty="0" smtClean="0">
                <a:cs typeface="+mj-cs"/>
              </a:rPr>
              <a:t>simple </a:t>
            </a:r>
            <a:r>
              <a:rPr lang="en-US" b="1" dirty="0">
                <a:cs typeface="+mj-cs"/>
              </a:rPr>
              <a:t>and </a:t>
            </a:r>
            <a:r>
              <a:rPr lang="en-US" b="1" dirty="0" smtClean="0">
                <a:cs typeface="+mj-cs"/>
              </a:rPr>
              <a:t>convenient application </a:t>
            </a:r>
            <a:r>
              <a:rPr lang="en-US" b="1" dirty="0">
                <a:cs typeface="+mj-cs"/>
              </a:rPr>
              <a:t>that can recognize the problem </a:t>
            </a:r>
            <a:r>
              <a:rPr lang="en-US" b="1" dirty="0" smtClean="0">
                <a:cs typeface="+mj-cs"/>
              </a:rPr>
              <a:t>of the flat foot .</a:t>
            </a:r>
          </a:p>
          <a:p>
            <a:pPr marL="0" indent="0" algn="l" rtl="0">
              <a:buNone/>
            </a:pPr>
            <a:endParaRPr lang="en-US" b="1" dirty="0" smtClean="0">
              <a:cs typeface="+mj-cs"/>
            </a:endParaRPr>
          </a:p>
          <a:p>
            <a:pPr algn="l" rtl="0"/>
            <a:r>
              <a:rPr lang="en-US" b="1" dirty="0" smtClean="0">
                <a:cs typeface="+mj-cs"/>
              </a:rPr>
              <a:t>If flat foot detected, the application will recommend </a:t>
            </a:r>
            <a:r>
              <a:rPr lang="en-US" b="1" dirty="0">
                <a:cs typeface="+mj-cs"/>
              </a:rPr>
              <a:t>appropriate </a:t>
            </a:r>
            <a:r>
              <a:rPr lang="en-US" b="1" dirty="0" smtClean="0">
                <a:cs typeface="+mj-cs"/>
              </a:rPr>
              <a:t>shoes, as </a:t>
            </a:r>
            <a:r>
              <a:rPr lang="en-US" b="1" dirty="0">
                <a:cs typeface="+mj-cs"/>
              </a:rPr>
              <a:t>a first </a:t>
            </a:r>
            <a:r>
              <a:rPr lang="en-US" b="1" dirty="0" smtClean="0">
                <a:cs typeface="+mj-cs"/>
              </a:rPr>
              <a:t>treatment.</a:t>
            </a:r>
          </a:p>
        </p:txBody>
      </p:sp>
    </p:spTree>
    <p:extLst>
      <p:ext uri="{BB962C8B-B14F-4D97-AF65-F5344CB8AC3E}">
        <p14:creationId xmlns:p14="http://schemas.microsoft.com/office/powerpoint/2010/main" val="41583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45116" cy="1143000"/>
          </a:xfrm>
        </p:spPr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443836"/>
            <a:ext cx="8208912" cy="43614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cs typeface="+mj-cs"/>
              </a:rPr>
              <a:t>First type: 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Users who want </a:t>
            </a:r>
            <a:r>
              <a:rPr lang="en-US" dirty="0">
                <a:cs typeface="+mj-cs"/>
              </a:rPr>
              <a:t>to know, whether they have flat </a:t>
            </a:r>
            <a:r>
              <a:rPr lang="en-US" dirty="0" smtClean="0">
                <a:cs typeface="+mj-cs"/>
              </a:rPr>
              <a:t>foot or </a:t>
            </a:r>
            <a:r>
              <a:rPr lang="en-US" dirty="0">
                <a:cs typeface="+mj-cs"/>
              </a:rPr>
              <a:t>not.</a:t>
            </a:r>
          </a:p>
          <a:p>
            <a:pPr marL="0" indent="0" algn="l" rtl="0">
              <a:buNone/>
            </a:pPr>
            <a:r>
              <a:rPr lang="en-US" b="1" dirty="0">
                <a:cs typeface="+mj-cs"/>
              </a:rPr>
              <a:t>Second type: </a:t>
            </a:r>
            <a:endParaRPr lang="en-US" dirty="0">
              <a:cs typeface="+mj-cs"/>
            </a:endParaRPr>
          </a:p>
          <a:p>
            <a:pPr algn="l" rtl="0"/>
            <a:r>
              <a:rPr lang="en-US" dirty="0">
                <a:cs typeface="+mj-cs"/>
              </a:rPr>
              <a:t>Like the first type but also want to get recommendation </a:t>
            </a:r>
            <a:r>
              <a:rPr lang="en-US" dirty="0" smtClean="0">
                <a:cs typeface="+mj-cs"/>
              </a:rPr>
              <a:t>on appropriate </a:t>
            </a:r>
            <a:r>
              <a:rPr lang="en-US" dirty="0">
                <a:cs typeface="+mj-cs"/>
              </a:rPr>
              <a:t>shoes according to their diagnosis.</a:t>
            </a: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76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6337440" imgH="3600360"/>
        </mc:Choice>
        <mc:Fallback>
          <p:control name="ShockwaveFlash1" r:id="rId2" imgW="6337440" imgH="3600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2413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2132856"/>
            <a:ext cx="6710784" cy="427574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8800" dirty="0"/>
              <a:t>How does it </a:t>
            </a:r>
            <a:r>
              <a:rPr lang="en-US" sz="8800" dirty="0" smtClean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214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73108" cy="1143000"/>
          </a:xfrm>
        </p:spPr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443836"/>
            <a:ext cx="7473108" cy="427574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Azure Machine learning</a:t>
            </a:r>
          </a:p>
          <a:p>
            <a:pPr algn="l" rtl="0"/>
            <a:r>
              <a:rPr lang="en-US" b="1" dirty="0" smtClean="0"/>
              <a:t>Azure database</a:t>
            </a:r>
          </a:p>
          <a:p>
            <a:pPr algn="l" rtl="0"/>
            <a:r>
              <a:rPr lang="en-US" b="1" dirty="0" smtClean="0"/>
              <a:t>Azure Blob storage</a:t>
            </a:r>
          </a:p>
          <a:p>
            <a:pPr algn="l" rtl="0"/>
            <a:r>
              <a:rPr lang="en-US" b="1" dirty="0" smtClean="0"/>
              <a:t>Azure cloud computing</a:t>
            </a:r>
          </a:p>
          <a:p>
            <a:pPr algn="l" rtl="0"/>
            <a:r>
              <a:rPr lang="en-US" b="1" dirty="0" err="1" smtClean="0"/>
              <a:t>Afroge</a:t>
            </a:r>
            <a:r>
              <a:rPr lang="en-US" b="1" dirty="0" smtClean="0"/>
              <a:t> .NET for</a:t>
            </a:r>
            <a:r>
              <a:rPr lang="en-US" b="1" dirty="0"/>
              <a:t> image processing</a:t>
            </a:r>
          </a:p>
          <a:p>
            <a:pPr algn="l" rtl="0"/>
            <a:endParaRPr lang="en-US" b="1" dirty="0" smtClean="0"/>
          </a:p>
          <a:p>
            <a:pPr marL="0" lvl="0" indent="0" algn="l" rtl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Himalaya" pitchFamily="2" charset="0"/>
              </a:rPr>
              <a:t>Dependencies</a:t>
            </a:r>
          </a:p>
          <a:p>
            <a:pPr lvl="0" algn="l" rtl="0"/>
            <a:r>
              <a:rPr lang="en-US" b="1" dirty="0" smtClean="0"/>
              <a:t>Camera </a:t>
            </a:r>
            <a:r>
              <a:rPr lang="en-US" b="1" dirty="0"/>
              <a:t>access</a:t>
            </a:r>
          </a:p>
          <a:p>
            <a:pPr lvl="0" algn="l" rtl="0"/>
            <a:r>
              <a:rPr lang="en-US" b="1" dirty="0"/>
              <a:t>Internet access</a:t>
            </a:r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14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5116" cy="86895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Logical </a:t>
            </a:r>
            <a:r>
              <a:rPr lang="en-US" dirty="0" smtClean="0">
                <a:effectLst/>
              </a:rPr>
              <a:t>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848872" cy="51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45116" cy="922114"/>
          </a:xfrm>
        </p:spPr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cxnSp>
        <p:nvCxnSpPr>
          <p:cNvPr id="3" name="מחבר ישר 2"/>
          <p:cNvCxnSpPr/>
          <p:nvPr/>
        </p:nvCxnSpPr>
        <p:spPr>
          <a:xfrm>
            <a:off x="4341915" y="2109771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1568347" cy="41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02" y="2074399"/>
            <a:ext cx="264118" cy="49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2070" y="2231664"/>
            <a:ext cx="447886" cy="2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48872" cy="5419405"/>
          </a:xfrm>
        </p:spPr>
      </p:pic>
    </p:spTree>
    <p:extLst>
      <p:ext uri="{BB962C8B-B14F-4D97-AF65-F5344CB8AC3E}">
        <p14:creationId xmlns:p14="http://schemas.microsoft.com/office/powerpoint/2010/main" val="4214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23-microsoft-with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20023-microsoft-with-logo</Template>
  <TotalTime>623</TotalTime>
  <Words>343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20023-microsoft-with-logo</vt:lpstr>
      <vt:lpstr>PowerPoint Presentation</vt:lpstr>
      <vt:lpstr>Overview</vt:lpstr>
      <vt:lpstr>Goals</vt:lpstr>
      <vt:lpstr>Users</vt:lpstr>
      <vt:lpstr>PowerPoint Presentation</vt:lpstr>
      <vt:lpstr>PowerPoint Presentation</vt:lpstr>
      <vt:lpstr>Technologies</vt:lpstr>
      <vt:lpstr>Logical Architecture</vt:lpstr>
      <vt:lpstr>Flow</vt:lpstr>
      <vt:lpstr>Screens</vt:lpstr>
      <vt:lpstr>Screens – continue</vt:lpstr>
      <vt:lpstr>Screens – continue</vt:lpstr>
      <vt:lpstr>Difficulties</vt:lpstr>
      <vt:lpstr>Difficulties</vt:lpstr>
      <vt:lpstr>Some more difficulties</vt:lpstr>
      <vt:lpstr>And many, many more difficulties...</vt:lpstr>
      <vt:lpstr>Challenges</vt:lpstr>
      <vt:lpstr>In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Foot Testing</dc:title>
  <dc:creator>Noa</dc:creator>
  <cp:lastModifiedBy>noa sivan</cp:lastModifiedBy>
  <cp:revision>55</cp:revision>
  <dcterms:created xsi:type="dcterms:W3CDTF">2015-01-13T18:33:44Z</dcterms:created>
  <dcterms:modified xsi:type="dcterms:W3CDTF">2015-03-21T13:21:11Z</dcterms:modified>
</cp:coreProperties>
</file>